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6"/>
  </p:notesMasterIdLst>
  <p:handoutMasterIdLst>
    <p:handoutMasterId r:id="rId27"/>
  </p:handoutMasterIdLst>
  <p:sldIdLst>
    <p:sldId id="256" r:id="rId2"/>
    <p:sldId id="279" r:id="rId3"/>
    <p:sldId id="258" r:id="rId4"/>
    <p:sldId id="268" r:id="rId5"/>
    <p:sldId id="269" r:id="rId6"/>
    <p:sldId id="270" r:id="rId7"/>
    <p:sldId id="275" r:id="rId8"/>
    <p:sldId id="259" r:id="rId9"/>
    <p:sldId id="260" r:id="rId10"/>
    <p:sldId id="257" r:id="rId11"/>
    <p:sldId id="261" r:id="rId12"/>
    <p:sldId id="262" r:id="rId13"/>
    <p:sldId id="263" r:id="rId14"/>
    <p:sldId id="271" r:id="rId15"/>
    <p:sldId id="264" r:id="rId16"/>
    <p:sldId id="265" r:id="rId17"/>
    <p:sldId id="266" r:id="rId18"/>
    <p:sldId id="267" r:id="rId19"/>
    <p:sldId id="272" r:id="rId20"/>
    <p:sldId id="274" r:id="rId21"/>
    <p:sldId id="273" r:id="rId22"/>
    <p:sldId id="276" r:id="rId23"/>
    <p:sldId id="277" r:id="rId24"/>
    <p:sldId id="278" r:id="rId2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2600" autoAdjust="0"/>
    <p:restoredTop sz="94660"/>
  </p:normalViewPr>
  <p:slideViewPr>
    <p:cSldViewPr>
      <p:cViewPr varScale="1">
        <p:scale>
          <a:sx n="83" d="100"/>
          <a:sy n="83" d="100"/>
        </p:scale>
        <p:origin x="-216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9" d="100"/>
        <a:sy n="79" d="100"/>
      </p:scale>
      <p:origin x="0" y="138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handoutMaster" Target="handoutMasters/handoutMaster1.xml"/><Relationship Id="rId30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9BBCCB9-E42D-4B5D-A122-84A9F8DC8E23}" type="datetimeFigureOut">
              <a:rPr lang="en-US" smtClean="0"/>
              <a:t>12/3/2012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134F051-9AC7-4D98-B473-E4DD44C6EB6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0D6D9CF-5A1B-4DAD-BB21-B59B1E4A1895}" type="datetimeFigureOut">
              <a:rPr lang="en-US" smtClean="0"/>
              <a:t>12/3/2012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B8D5CD-180B-400E-92C5-93CB440A79C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E6F4D8-4809-45BD-B51F-E877A5239C2E}" type="datetime1">
              <a:rPr lang="en-US" smtClean="0"/>
              <a:t>12/3/2012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657F43-BA13-4E63-BF17-09AC907BD930}" type="datetime1">
              <a:rPr lang="en-US" smtClean="0"/>
              <a:t>12/3/2012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AEA639-E8E0-414C-A576-C70AB6827A07}" type="datetime1">
              <a:rPr lang="en-US" smtClean="0"/>
              <a:t>12/3/2012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465521-22FB-40A4-9D92-8EEF1C6513E3}" type="datetime1">
              <a:rPr lang="en-US" smtClean="0"/>
              <a:t>12/3/2012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C85764-F8BE-4BAF-8704-1E9B3877C809}" type="datetime1">
              <a:rPr lang="en-US" smtClean="0"/>
              <a:t>12/3/2012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5A3E7A-9058-4307-9781-2924AB889F24}" type="datetime1">
              <a:rPr lang="en-US" smtClean="0"/>
              <a:t>12/3/2012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6EEBD-83DE-4BDD-B4BB-AFE58256EF8B}" type="datetime1">
              <a:rPr lang="en-US" smtClean="0"/>
              <a:t>12/3/2012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155A5C-13CE-4F0A-B306-2E40B7520109}" type="datetime1">
              <a:rPr lang="en-US" smtClean="0"/>
              <a:t>12/3/2012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B1DFDB-FA19-42AD-A435-4A298D03A636}" type="datetime1">
              <a:rPr lang="en-US" smtClean="0"/>
              <a:t>12/3/2012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832F2B-CFF8-460C-B939-664746BD4CD1}" type="datetime1">
              <a:rPr lang="en-US" smtClean="0"/>
              <a:t>12/3/2012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7721CF-99D9-4257-BAE3-2919592E0F6A}" type="datetime1">
              <a:rPr lang="en-US" smtClean="0"/>
              <a:t>12/3/2012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A6BDA1-2A90-413A-8193-F1B622BB3E42}" type="datetime1">
              <a:rPr lang="en-US" smtClean="0"/>
              <a:t>12/3/2012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376453-4931-4EA2-B11F-F6098F3D555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Ch 6 Review Game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1</a:t>
            </a:fld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How are isotopes used in medicine?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 algn="l">
              <a:buFont typeface="+mj-lt"/>
              <a:buAutoNum type="alphaUcPeriod"/>
            </a:pPr>
            <a:r>
              <a:rPr lang="en-US" dirty="0" smtClean="0"/>
              <a:t>Tracing the path of blood flow</a:t>
            </a:r>
          </a:p>
          <a:p>
            <a:pPr marL="514350" indent="-514350" algn="l">
              <a:buFont typeface="+mj-lt"/>
              <a:buAutoNum type="alphaUcPeriod"/>
            </a:pPr>
            <a:r>
              <a:rPr lang="en-US" dirty="0" smtClean="0"/>
              <a:t>X-rays</a:t>
            </a:r>
          </a:p>
          <a:p>
            <a:pPr marL="514350" indent="-514350" algn="l">
              <a:buFont typeface="+mj-lt"/>
              <a:buAutoNum type="alphaUcPeriod"/>
            </a:pPr>
            <a:r>
              <a:rPr lang="en-US" dirty="0" smtClean="0"/>
              <a:t>CAT scans</a:t>
            </a:r>
          </a:p>
          <a:p>
            <a:pPr marL="514350" indent="-514350" algn="l">
              <a:buFont typeface="+mj-lt"/>
              <a:buAutoNum type="alphaUcPeriod"/>
            </a:pPr>
            <a:r>
              <a:rPr lang="en-US" dirty="0" smtClean="0"/>
              <a:t>All of these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10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305800" y="45720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9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How many electrons are in the 2</a:t>
            </a:r>
            <a:r>
              <a:rPr lang="en-US" baseline="30000" dirty="0" smtClean="0"/>
              <a:t>nd</a:t>
            </a:r>
            <a:r>
              <a:rPr lang="en-US" dirty="0" smtClean="0"/>
              <a:t> energy level of oxygen?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2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4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6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/>
              <a:t>8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11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848600" y="5334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10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random movement of atoms 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>
          <a:xfrm>
            <a:off x="2362200" y="3886200"/>
            <a:ext cx="5410200" cy="1752600"/>
          </a:xfrm>
        </p:spPr>
        <p:txBody>
          <a:bodyPr>
            <a:normAutofit fontScale="92500" lnSpcReduction="20000"/>
          </a:bodyPr>
          <a:lstStyle/>
          <a:p>
            <a:pPr marL="514350" indent="-514350" algn="l">
              <a:buFont typeface="+mj-lt"/>
              <a:buAutoNum type="alphaUcPeriod"/>
            </a:pPr>
            <a:r>
              <a:rPr lang="en-US" dirty="0" smtClean="0"/>
              <a:t>Called </a:t>
            </a:r>
            <a:r>
              <a:rPr lang="en-US" dirty="0"/>
              <a:t>B</a:t>
            </a:r>
            <a:r>
              <a:rPr lang="en-US" dirty="0" smtClean="0"/>
              <a:t>rownian motion</a:t>
            </a:r>
          </a:p>
          <a:p>
            <a:pPr marL="514350" indent="-514350" algn="l">
              <a:buFont typeface="+mj-lt"/>
              <a:buAutoNum type="alphaUcPeriod"/>
            </a:pPr>
            <a:r>
              <a:rPr lang="en-US" dirty="0" smtClean="0"/>
              <a:t>Causes diffusion</a:t>
            </a:r>
          </a:p>
          <a:p>
            <a:pPr marL="514350" indent="-514350" algn="l">
              <a:buFont typeface="+mj-lt"/>
              <a:buAutoNum type="alphaUcPeriod"/>
            </a:pPr>
            <a:r>
              <a:rPr lang="en-US" dirty="0" smtClean="0"/>
              <a:t>Occurs until there is no concentration gradient</a:t>
            </a:r>
          </a:p>
          <a:p>
            <a:pPr algn="l"/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12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382000" y="5334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11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C-12 &amp; C 14 are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Isotopes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Allotropes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ions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13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382000" y="6858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12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 compound which comes from living organisms and contains carbon is called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A mixture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Organic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Polar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14</a:t>
            </a:fld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8077200" y="6858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13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Polymers are NOT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Large molecules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Made of monomers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Occur in carbohydrates, lipids, proteins and nucleic acids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Usually formed by covalent bonding 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Are put together by hydrolysis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15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458200" y="5334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14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Which is the strongest base?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14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9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7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/>
              <a:t>2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16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001000" y="6858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15</a:t>
            </a:r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Proteins 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Use peptide bonds to form glycerol and glycogen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are </a:t>
            </a:r>
            <a:r>
              <a:rPr lang="en-US" dirty="0" smtClean="0"/>
              <a:t>composed of C, H, O, N, P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are made of units called amino acids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which affect the rate of reactions are called enzymes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 protein enzymes are used to put together amino acids in the process hydrolysis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17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305800" y="6858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16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Which of the following is NOT a chemical reaction?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Photosynthesis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Respiration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Making chocolate milk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Burning paper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18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001000" y="6096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17</a:t>
            </a:r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85800"/>
            <a:ext cx="7162800" cy="731838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Which is NOT correctly matched about water?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133600"/>
            <a:ext cx="8229600" cy="3992563"/>
          </a:xfrm>
        </p:spPr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 H</a:t>
            </a:r>
            <a:r>
              <a:rPr lang="en-US" baseline="-25000" dirty="0" smtClean="0"/>
              <a:t>2</a:t>
            </a:r>
            <a:r>
              <a:rPr lang="en-US" dirty="0" smtClean="0"/>
              <a:t>O is a chemical compound 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Water is a polar molecule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Water dissolves ionic and molecular compounds because of its polarity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When water is added during hydrolysis, it joins monomers into polymers.</a:t>
            </a:r>
          </a:p>
          <a:p>
            <a:pPr marL="514350" indent="-514350">
              <a:buFont typeface="+mj-lt"/>
              <a:buAutoNum type="alphaUcPeriod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19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153400" y="3048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18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Which is NOT correctly matched?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A. cellulose is a complex carbohydrate polymer that makes up plant cell walls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Metabolism is all the chemical changes that occur within an organism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Peptide bonds form between all organic molecules 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Solutions are mixtures where one substance is evenly distributed in another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2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382000" y="22860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1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543800" cy="109696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Which is </a:t>
            </a:r>
            <a:r>
              <a:rPr lang="en-US" b="1" u="sng" dirty="0" smtClean="0"/>
              <a:t>NOT</a:t>
            </a:r>
            <a:r>
              <a:rPr lang="en-US" dirty="0" smtClean="0"/>
              <a:t> true about an atom?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The nucleus contains protons &amp; neutrons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Electrons move in regions called electron clouds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When an atom gains an electron, it becomes a positive ion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Ionic bonds transfer electrons to become more stable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Polar molecules have an uneven distribution of charge</a:t>
            </a:r>
          </a:p>
          <a:p>
            <a:pPr marL="514350" indent="-514350">
              <a:buFont typeface="+mj-lt"/>
              <a:buAutoNum type="alphaUcPeriod"/>
            </a:pPr>
            <a:endParaRPr lang="en-US" dirty="0" smtClean="0"/>
          </a:p>
          <a:p>
            <a:pPr marL="514350" indent="-514350">
              <a:buFont typeface="+mj-lt"/>
              <a:buAutoNum type="alphaUcPeriod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20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305800" y="4572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19</a:t>
            </a: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609600"/>
            <a:ext cx="7315200" cy="808038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Which statement is </a:t>
            </a:r>
            <a:r>
              <a:rPr lang="en-US" b="1" u="sng" dirty="0" smtClean="0"/>
              <a:t>NOT</a:t>
            </a:r>
            <a:r>
              <a:rPr lang="en-US" dirty="0" smtClean="0"/>
              <a:t> true about Carbon?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Carbon can share 4 electrons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Carbon has 4 electrons in the outside shell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Carbon molecules are called organic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Carbon is not found in lipids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Organic Molecules have  </a:t>
            </a:r>
            <a:r>
              <a:rPr lang="en-US" dirty="0" smtClean="0"/>
              <a:t>covalent bonds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21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001000" y="6096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20</a:t>
            </a:r>
            <a:endParaRPr 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many hydrogen atoms are in glucose below?</a:t>
            </a:r>
            <a:br>
              <a:rPr lang="en-US" dirty="0" smtClean="0"/>
            </a:br>
            <a:r>
              <a:rPr lang="en-US" dirty="0" smtClean="0"/>
              <a:t>6CO</a:t>
            </a:r>
            <a:r>
              <a:rPr lang="en-US" baseline="-25000" dirty="0" smtClean="0"/>
              <a:t>2</a:t>
            </a:r>
            <a:r>
              <a:rPr lang="en-US" dirty="0" smtClean="0"/>
              <a:t> + 6H</a:t>
            </a:r>
            <a:r>
              <a:rPr lang="en-US" baseline="-25000" dirty="0" smtClean="0"/>
              <a:t>2</a:t>
            </a:r>
            <a:r>
              <a:rPr lang="en-US" dirty="0" smtClean="0"/>
              <a:t>0 </a:t>
            </a:r>
            <a:r>
              <a:rPr lang="en-US" dirty="0" smtClean="0">
                <a:sym typeface="Wingdings" pitchFamily="2" charset="2"/>
              </a:rPr>
              <a:t> C</a:t>
            </a:r>
            <a:r>
              <a:rPr lang="en-US" baseline="-25000" dirty="0" smtClean="0">
                <a:sym typeface="Wingdings" pitchFamily="2" charset="2"/>
              </a:rPr>
              <a:t>6</a:t>
            </a:r>
            <a:r>
              <a:rPr lang="en-US" dirty="0" smtClean="0">
                <a:sym typeface="Wingdings" pitchFamily="2" charset="2"/>
              </a:rPr>
              <a:t>H</a:t>
            </a:r>
            <a:r>
              <a:rPr lang="en-US" baseline="-25000" dirty="0" smtClean="0">
                <a:sym typeface="Wingdings" pitchFamily="2" charset="2"/>
              </a:rPr>
              <a:t>12</a:t>
            </a:r>
            <a:r>
              <a:rPr lang="en-US" dirty="0" smtClean="0">
                <a:sym typeface="Wingdings" pitchFamily="2" charset="2"/>
              </a:rPr>
              <a:t>O</a:t>
            </a:r>
            <a:r>
              <a:rPr lang="en-US" baseline="-25000" dirty="0" smtClean="0">
                <a:sym typeface="Wingdings" pitchFamily="2" charset="2"/>
              </a:rPr>
              <a:t>6</a:t>
            </a:r>
            <a:r>
              <a:rPr lang="en-US" dirty="0" smtClean="0">
                <a:sym typeface="Wingdings" pitchFamily="2" charset="2"/>
              </a:rPr>
              <a:t> + 6 O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idx="1"/>
          </p:nvPr>
        </p:nvSpPr>
        <p:spPr>
          <a:xfrm>
            <a:off x="1371600" y="4343400"/>
            <a:ext cx="6400800" cy="1295400"/>
          </a:xfrm>
        </p:spPr>
        <p:txBody>
          <a:bodyPr>
            <a:normAutofit fontScale="85000" lnSpcReduction="20000"/>
          </a:bodyPr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2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6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12</a:t>
            </a:r>
          </a:p>
          <a:p>
            <a:pPr marL="514350" indent="-514350">
              <a:buFont typeface="+mj-lt"/>
              <a:buAutoNum type="alphaUcPeriod"/>
            </a:pP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22</a:t>
            </a:fld>
            <a:endParaRPr lang="en-US"/>
          </a:p>
        </p:txBody>
      </p:sp>
      <p:sp>
        <p:nvSpPr>
          <p:cNvPr id="6" name="TextBox 5"/>
          <p:cNvSpPr txBox="1"/>
          <p:nvPr/>
        </p:nvSpPr>
        <p:spPr>
          <a:xfrm>
            <a:off x="8077200" y="8382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21</a:t>
            </a:r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6858000" cy="884238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Which is NOT correctly matched?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smtClean="0"/>
              <a:t>1. proteins</a:t>
            </a:r>
          </a:p>
          <a:p>
            <a:r>
              <a:rPr lang="en-US" dirty="0" smtClean="0"/>
              <a:t>2. nucleic acids</a:t>
            </a:r>
          </a:p>
          <a:p>
            <a:r>
              <a:rPr lang="en-US" dirty="0" smtClean="0"/>
              <a:t>3. lipids</a:t>
            </a:r>
          </a:p>
          <a:p>
            <a:r>
              <a:rPr lang="en-US" dirty="0" smtClean="0"/>
              <a:t>4. carbohydrates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C, H, O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CH</a:t>
            </a:r>
            <a:r>
              <a:rPr lang="en-US" baseline="-25000" dirty="0" smtClean="0"/>
              <a:t>2</a:t>
            </a:r>
            <a:r>
              <a:rPr lang="en-US" dirty="0" smtClean="0"/>
              <a:t>O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C, H, O, N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C, H, O, N, P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23</a:t>
            </a:fld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8001000" y="6096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22</a:t>
            </a:r>
            <a:endParaRPr lang="en-US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Which indicates dynamic equilibrium?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  <a:p>
            <a:endParaRPr lang="en-US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209800" y="3657600"/>
            <a:ext cx="4886325" cy="2238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24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8077200" y="838200"/>
            <a:ext cx="41870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23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Forms Hydrogen ions in water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acids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bases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3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7620000" y="53340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2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Covalent bonds ____electrons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Share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transfer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4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458200" y="60960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3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Bonds between amino acids in proteins are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Ionic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Peptide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5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305800" y="60960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4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___________are atoms with different number of neutrons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Allotropes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isotopes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6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458200" y="38100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5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Glucose and fructose are  NOT</a:t>
            </a:r>
            <a:endParaRPr lang="en-US" dirty="0"/>
          </a:p>
        </p:txBody>
      </p:sp>
      <p:sp>
        <p:nvSpPr>
          <p:cNvPr id="5" name="Subtitle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compounds with  the same formula but with different arrangements of atoms </a:t>
            </a:r>
            <a:r>
              <a:rPr lang="en-US" dirty="0" smtClean="0"/>
              <a:t> 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Combine in condensation to form sucrose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lipids</a:t>
            </a:r>
          </a:p>
          <a:p>
            <a:pPr marL="514350" indent="-514350">
              <a:buFont typeface="+mj-lt"/>
              <a:buAutoNum type="alphaUcPeriod"/>
            </a:pP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7</a:t>
            </a:fld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8534400" y="30480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6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Match the basic building blocks of 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358140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dirty="0" smtClean="0"/>
              <a:t>Organic Molecule (polymer)</a:t>
            </a:r>
          </a:p>
          <a:p>
            <a:pPr>
              <a:buNone/>
            </a:pPr>
            <a:endParaRPr lang="en-US" dirty="0" smtClean="0"/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Carbohydrates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Lipids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Proteins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Nucleic acids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3047999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The Monomers are</a:t>
            </a:r>
          </a:p>
          <a:p>
            <a:pPr>
              <a:buNone/>
            </a:pPr>
            <a:endParaRPr lang="en-US" dirty="0" smtClean="0"/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Amino acids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Nucleotides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err="1" smtClean="0"/>
              <a:t>Monosaccharides</a:t>
            </a:r>
            <a:endParaRPr lang="en-US" dirty="0"/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glycerol &amp; 3 fatty acids</a:t>
            </a:r>
            <a:br>
              <a:rPr lang="en-US" dirty="0" smtClean="0"/>
            </a:br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2438400" y="4495800"/>
            <a:ext cx="31242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 smtClean="0">
                <a:solidFill>
                  <a:srgbClr val="FF0000"/>
                </a:solidFill>
              </a:rPr>
              <a:t>The correct order is</a:t>
            </a:r>
          </a:p>
          <a:p>
            <a:pPr marL="342900" indent="-342900" algn="ctr">
              <a:buAutoNum type="alphaLcPeriod"/>
            </a:pPr>
            <a:r>
              <a:rPr lang="en-US" sz="2400" dirty="0" smtClean="0">
                <a:solidFill>
                  <a:srgbClr val="FF0000"/>
                </a:solidFill>
              </a:rPr>
              <a:t>a, b, c, d</a:t>
            </a:r>
          </a:p>
          <a:p>
            <a:pPr marL="342900" indent="-342900" algn="ctr">
              <a:buAutoNum type="alphaLcPeriod"/>
            </a:pPr>
            <a:r>
              <a:rPr lang="en-US" sz="2400" dirty="0" smtClean="0">
                <a:solidFill>
                  <a:srgbClr val="FF0000"/>
                </a:solidFill>
              </a:rPr>
              <a:t>c, d, a, b</a:t>
            </a:r>
          </a:p>
          <a:p>
            <a:pPr marL="342900" indent="-342900" algn="ctr">
              <a:buAutoNum type="alphaLcPeriod"/>
            </a:pPr>
            <a:r>
              <a:rPr lang="en-US" sz="2400" dirty="0" smtClean="0">
                <a:solidFill>
                  <a:srgbClr val="FF0000"/>
                </a:solidFill>
              </a:rPr>
              <a:t> c, d, b, a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8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8763000" y="22860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7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Unsaturated bonds are different because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They are all single bonds</a:t>
            </a:r>
          </a:p>
          <a:p>
            <a:pPr marL="514350" indent="-514350">
              <a:buFont typeface="+mj-lt"/>
              <a:buAutoNum type="alphaUcPeriod"/>
            </a:pPr>
            <a:r>
              <a:rPr lang="en-US" dirty="0" smtClean="0"/>
              <a:t>They have a double bond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376453-4931-4EA2-B11F-F6098F3D555A}" type="slidenum">
              <a:rPr lang="en-US" smtClean="0"/>
              <a:t>9</a:t>
            </a:fld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8305800" y="38100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8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485</TotalTime>
  <Words>593</Words>
  <Application>Microsoft Office PowerPoint</Application>
  <PresentationFormat>On-screen Show (4:3)</PresentationFormat>
  <Paragraphs>164</Paragraphs>
  <Slides>24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Office Theme</vt:lpstr>
      <vt:lpstr>Ch 6 Review Game</vt:lpstr>
      <vt:lpstr>Which is NOT correctly matched?</vt:lpstr>
      <vt:lpstr>Forms Hydrogen ions in water </vt:lpstr>
      <vt:lpstr>Covalent bonds ____electrons</vt:lpstr>
      <vt:lpstr>Bonds between amino acids in proteins are </vt:lpstr>
      <vt:lpstr>___________are atoms with different number of neutrons</vt:lpstr>
      <vt:lpstr>Glucose and fructose are  NOT</vt:lpstr>
      <vt:lpstr>Match the basic building blocks of </vt:lpstr>
      <vt:lpstr>Unsaturated bonds are different because</vt:lpstr>
      <vt:lpstr>How are isotopes used in medicine?</vt:lpstr>
      <vt:lpstr>How many electrons are in the 2nd energy level of oxygen?</vt:lpstr>
      <vt:lpstr>The random movement of atoms is</vt:lpstr>
      <vt:lpstr>C-12 &amp; C 14 are </vt:lpstr>
      <vt:lpstr>A compound which comes from living organisms and contains carbon is called</vt:lpstr>
      <vt:lpstr>Polymers are NOT</vt:lpstr>
      <vt:lpstr>Which is the strongest base?</vt:lpstr>
      <vt:lpstr>Proteins  </vt:lpstr>
      <vt:lpstr>Which of the following is NOT a chemical reaction?</vt:lpstr>
      <vt:lpstr>Which is NOT correctly matched about water?</vt:lpstr>
      <vt:lpstr>Which is NOT true about an atom?</vt:lpstr>
      <vt:lpstr>Which statement is NOT true about Carbon?</vt:lpstr>
      <vt:lpstr>How many hydrogen atoms are in glucose below? 6CO2 + 6H20  C6H12O6 + 6 O2</vt:lpstr>
      <vt:lpstr>Which is NOT correctly matched?</vt:lpstr>
      <vt:lpstr>Which indicates dynamic equilibrium?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Ch 6 Review Game</dc:title>
  <dc:creator>vhassell</dc:creator>
  <cp:lastModifiedBy>vhassell</cp:lastModifiedBy>
  <cp:revision>42</cp:revision>
  <dcterms:created xsi:type="dcterms:W3CDTF">2012-12-03T14:48:27Z</dcterms:created>
  <dcterms:modified xsi:type="dcterms:W3CDTF">2012-12-03T22:54:02Z</dcterms:modified>
</cp:coreProperties>
</file>

<file path=docProps/thumbnail.jpeg>
</file>